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5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5" name="Sottotito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6" name="Segnaposto data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lang="en-US" i="1">
                <a:solidFill>
                  <a:srgbClr val="FFFFFF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4481E73C-6E92-44C5-95A9-6A681AB35C0E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7" name="Segnaposto piè di pagina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lang="en-US" i="1">
                <a:solidFill>
                  <a:srgbClr val="FFFFFF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lang="en-US" i="1">
                <a:solidFill>
                  <a:srgbClr val="FFFFFF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BFDF69A0-9CB4-4FA5-9303-9B60FEBA6B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28ED0C1B-36AF-427B-A03C-5C9D294019B1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1A05921F-885B-4066-AD1A-E089A0A1308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04617B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C12E90EC-EB73-43AB-BD06-50181CE544D1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04617B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9C399235-AF1A-455C-98B6-6E8C4846B9C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308FA98A-4A44-4C10-A5AE-6FB056D990E3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03F8445C-FA4B-4877-91F3-61A12CA61B7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DB8CFB3B-66F8-49F0-AFCF-DC6C69D54151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A798D327-4692-42B7-8F70-41EFFA8837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56FECC05-99EF-4923-A230-D562A7D133F9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B3DAB2FC-2A52-4394-9B8F-FAF3F091C8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04617B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ADF53227-7C24-48C3-A0F1-DAAE8C29AB1A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04617B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6C593ACE-21DA-4D31-B507-389AC67C97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66355282-A9CE-4AF1-9E1C-041CC3CAA785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8C7D6D0C-9FE5-4141-AFBE-4CAF4EF438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Segnaposto im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7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DBF5F9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415E9A13-7400-4034-BF27-3A8755A4C467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8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DBF5F9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DBF5F9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281D4FA1-66A4-46BA-BCEE-E28252D7AE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FDDA85F7-EB29-46EC-8BF5-E1363A7C3CE7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DDBE64AC-BE4B-4054-B34E-85F369296B4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fld id="{67220865-39C9-4F0D-92A8-4F7BDDEF559A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solidFill>
                  <a:srgbClr val="04617B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8227C777-F2B6-44EF-8B2E-30E8C711D0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i="1">
                <a:latin typeface="Arial" charset="0"/>
              </a:defRPr>
            </a:lvl1pPr>
          </a:lstStyle>
          <a:p>
            <a:pPr>
              <a:defRPr/>
            </a:pPr>
            <a:fld id="{FE32F02C-A963-4368-8CF8-744659EE6D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i="1"/>
            </a:lvl1pPr>
          </a:lstStyle>
          <a:p>
            <a:pPr>
              <a:defRPr/>
            </a:pPr>
            <a:fld id="{9292BB1B-8347-477E-A5E3-C2661E881BC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99ABECBA-41E7-41FD-9AFF-8DE30F306E7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BAE5FC40-F4BF-42A5-B3CF-6D9513295A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463EDBBF-AF02-4A5C-B868-2BC1AE43202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041B5A1D-731E-46D1-8A5E-66A5703060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C4FAD279-42CF-4A27-AABC-5B35A48869A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F3AF8B2C-4982-443C-AF86-6C1E0D70931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84C8264-B58A-49D5-A988-C55258B5937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730B5E6-31E9-4281-8EA9-8CC8929D91F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A8AC00A0-3875-467C-9301-1F91474C7E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8283EF4C-46F7-45B4-BA6A-ED849BE7E6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311B249-568F-4E37-A617-FE12E430988D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D53913B9-D322-4912-BF46-6F5B1F27E1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FD14B192-9A78-414E-9963-6305CF9AA340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3F7AA518-91AC-4BDC-8760-9F4B8804EA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EF53BF02-05BD-4294-8044-C9290F10B071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56B855C3-1C79-4EFA-88E6-7D794BEC2A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90B11127-CA61-4220-93E9-1B62B741B2EE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5918183-AA33-4F3C-A90E-51D75D4F3D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DFED6D31-D50D-4EDD-A9D8-49053C177091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973ABB69-E71E-45DC-AC38-BBB6459C03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DA9F84C2-1794-47DE-9350-0931875F31F0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F912BCFC-4A66-42A0-AC73-F388A4741A6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146D27EE-0B42-4F96-B06F-5F9A4846A4AE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B21A777C-388D-4C35-B72F-F792E134FD7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44245DB5-913C-4668-8578-992F4414616F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AC907152-837E-4A3E-8EE5-651BE80D00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5C49153-C84D-45BB-B8A9-02C6E7D9B4F7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CADE4E1D-D860-45A4-AFD9-CFE8B20427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79D61E89-62FB-4283-9246-AC05BAF32AC5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EFE14BBE-70C2-4C03-8F2D-6FED692C6B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28812E2C-91A2-4881-A153-0A85A934A1B4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i="1"/>
            </a:lvl1pPr>
          </a:lstStyle>
          <a:p>
            <a:pPr>
              <a:defRPr/>
            </a:pPr>
            <a:fld id="{6844971F-16DD-4588-93AB-545DCC4A21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078" name="Segnaposto testo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27" name="Segnaposto data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i="0">
                <a:solidFill>
                  <a:srgbClr val="04617B"/>
                </a:solidFill>
                <a:latin typeface="Trebuchet MS"/>
              </a:defRPr>
            </a:lvl1pPr>
            <a:extLst/>
          </a:lstStyle>
          <a:p>
            <a:pPr>
              <a:defRPr/>
            </a:pPr>
            <a:fld id="{7D4359C9-1FC7-47F5-872F-514035F21B68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i="0">
                <a:solidFill>
                  <a:srgbClr val="04617B"/>
                </a:solidFill>
                <a:latin typeface="Trebuchet MS"/>
              </a:defRPr>
            </a:lvl1pPr>
            <a:extLst/>
          </a:lstStyle>
          <a:p>
            <a:pPr>
              <a:defRPr/>
            </a:pPr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i="0">
                <a:solidFill>
                  <a:srgbClr val="04617B"/>
                </a:solidFill>
                <a:latin typeface="Trebuchet MS"/>
              </a:defRPr>
            </a:lvl1pPr>
            <a:extLst/>
          </a:lstStyle>
          <a:p>
            <a:pPr>
              <a:defRPr/>
            </a:pPr>
            <a:fld id="{81E0F52F-013C-40C2-B11C-E211BF30422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10CF9B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91939E-4321-4DCD-8700-B62CDD9139CE}" type="slidenum">
              <a:rPr lang="it-I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717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it-IT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FFFFFF"/>
                </a:solidFill>
              </a:endParaRPr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099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78C6ED-B1DE-474A-A513-A1AA0C942867}" type="datetimeFigureOut">
              <a:rPr lang="it-IT"/>
              <a:pPr>
                <a:defRPr/>
              </a:pPr>
              <a:t>21/11/2012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42B31B-DA6C-43E1-A2B2-4C729C41E97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2" descr="C:\Users\Sandra\Desktop\LAVORI DI RACCOLTA\ICONE +\Spirito Santo\3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3375"/>
            <a:ext cx="42449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tangolo 6"/>
          <p:cNvSpPr/>
          <p:nvPr/>
        </p:nvSpPr>
        <p:spPr>
          <a:xfrm>
            <a:off x="323528" y="908720"/>
            <a:ext cx="4442242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7200" b="1" i="1" dirty="0" smtClean="0">
                <a:ln w="1905"/>
                <a:gradFill flip="none" rotWithShape="1">
                  <a:gsLst>
                    <a:gs pos="0">
                      <a:srgbClr val="800000">
                        <a:shade val="30000"/>
                        <a:satMod val="115000"/>
                      </a:srgbClr>
                    </a:gs>
                    <a:gs pos="50000">
                      <a:srgbClr val="800000">
                        <a:shade val="67500"/>
                        <a:satMod val="115000"/>
                      </a:srgbClr>
                    </a:gs>
                    <a:gs pos="100000">
                      <a:srgbClr val="8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Chi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7200" b="1" i="1" dirty="0" smtClean="0">
                <a:ln w="1905"/>
                <a:gradFill flip="none" rotWithShape="1">
                  <a:gsLst>
                    <a:gs pos="0">
                      <a:srgbClr val="800000">
                        <a:shade val="30000"/>
                        <a:satMod val="115000"/>
                      </a:srgbClr>
                    </a:gs>
                    <a:gs pos="50000">
                      <a:srgbClr val="800000">
                        <a:shade val="67500"/>
                        <a:satMod val="115000"/>
                      </a:srgbClr>
                    </a:gs>
                    <a:gs pos="100000">
                      <a:srgbClr val="8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è</a:t>
            </a:r>
            <a:endParaRPr lang="it-IT" sz="7200" b="1" i="1" dirty="0" smtClean="0">
              <a:ln w="1905"/>
              <a:gradFill flip="none" rotWithShape="1">
                <a:gsLst>
                  <a:gs pos="0">
                    <a:srgbClr val="800000">
                      <a:shade val="30000"/>
                      <a:satMod val="115000"/>
                    </a:srgbClr>
                  </a:gs>
                  <a:gs pos="50000">
                    <a:srgbClr val="800000">
                      <a:shade val="67500"/>
                      <a:satMod val="115000"/>
                    </a:srgbClr>
                  </a:gs>
                  <a:gs pos="100000">
                    <a:srgbClr val="8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7200" b="1" i="1" dirty="0" smtClean="0">
                <a:ln w="1905"/>
                <a:gradFill flip="none" rotWithShape="1">
                  <a:gsLst>
                    <a:gs pos="0">
                      <a:srgbClr val="800000">
                        <a:shade val="30000"/>
                        <a:satMod val="115000"/>
                      </a:srgbClr>
                    </a:gs>
                    <a:gs pos="50000">
                      <a:srgbClr val="800000">
                        <a:shade val="67500"/>
                        <a:satMod val="115000"/>
                      </a:srgbClr>
                    </a:gs>
                    <a:gs pos="100000">
                      <a:srgbClr val="8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l</a:t>
            </a:r>
            <a:r>
              <a:rPr lang="it-IT" sz="7200" b="1" i="1" dirty="0" smtClean="0">
                <a:ln w="1905"/>
                <a:gradFill flip="none" rotWithShape="1">
                  <a:gsLst>
                    <a:gs pos="0">
                      <a:srgbClr val="800000">
                        <a:shade val="30000"/>
                        <a:satMod val="115000"/>
                      </a:srgbClr>
                    </a:gs>
                    <a:gs pos="50000">
                      <a:srgbClr val="800000">
                        <a:shade val="67500"/>
                        <a:satMod val="115000"/>
                      </a:srgbClr>
                    </a:gs>
                    <a:gs pos="100000">
                      <a:srgbClr val="8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o Spirito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7200" b="1" i="1" dirty="0" smtClean="0">
                <a:ln w="1905"/>
                <a:gradFill flip="none" rotWithShape="1">
                  <a:gsLst>
                    <a:gs pos="0">
                      <a:srgbClr val="800000">
                        <a:shade val="30000"/>
                        <a:satMod val="115000"/>
                      </a:srgbClr>
                    </a:gs>
                    <a:gs pos="50000">
                      <a:srgbClr val="800000">
                        <a:shade val="67500"/>
                        <a:satMod val="115000"/>
                      </a:srgbClr>
                    </a:gs>
                    <a:gs pos="100000">
                      <a:srgbClr val="8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Santo?</a:t>
            </a:r>
            <a:endParaRPr lang="it-IT" sz="7200" b="1" i="1" dirty="0">
              <a:ln w="1905"/>
              <a:gradFill flip="none" rotWithShape="1">
                <a:gsLst>
                  <a:gs pos="0">
                    <a:srgbClr val="800000">
                      <a:shade val="30000"/>
                      <a:satMod val="115000"/>
                    </a:srgbClr>
                  </a:gs>
                  <a:gs pos="50000">
                    <a:srgbClr val="800000">
                      <a:shade val="67500"/>
                      <a:satMod val="115000"/>
                    </a:srgbClr>
                  </a:gs>
                  <a:gs pos="100000">
                    <a:srgbClr val="8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://static.flickr.com/53/105509689_7a20fe64db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Titolo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it-IT" smtClean="0">
                <a:solidFill>
                  <a:schemeClr val="bg1"/>
                </a:solidFill>
              </a:rPr>
              <a:t>Il fuoco dà coraggio e forza</a:t>
            </a:r>
          </a:p>
        </p:txBody>
      </p:sp>
      <p:sp>
        <p:nvSpPr>
          <p:cNvPr id="67588" name="Sottotitolo 3"/>
          <p:cNvSpPr txBox="1">
            <a:spLocks/>
          </p:cNvSpPr>
          <p:nvPr/>
        </p:nvSpPr>
        <p:spPr bwMode="auto">
          <a:xfrm>
            <a:off x="539750" y="5661025"/>
            <a:ext cx="82089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it-IT" sz="3200" smtClean="0">
                <a:solidFill>
                  <a:srgbClr val="FFFFFF"/>
                </a:solidFill>
                <a:cs typeface="Arial" charset="0"/>
              </a:rPr>
              <a:t>Il fuoco trasforma ciò che tocca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304800"/>
            <a:ext cx="88392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La mano 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esprime il gesto attraverso il quale passa lo Spirito Santo “l’imposizione delle mani”, il gesto che invoca, accoglie e trasmette lo Spirito.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Il dito 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come la mano esprime il mezzo di comunicazione dello Spirito, con le dita come con le mani  si lavora, si scrive, si scaccia il male.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4953000" y="5181600"/>
            <a:ext cx="3886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La mano e il dito</a:t>
            </a:r>
          </a:p>
        </p:txBody>
      </p:sp>
      <p:pic>
        <p:nvPicPr>
          <p:cNvPr id="68612" name="Picture 6" descr="Immagine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686050"/>
            <a:ext cx="2487613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bandwagoning.com/dbnews/images/stories/chiesa/john-woo-colomba-bian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solidFill>
                  <a:schemeClr val="bg1"/>
                </a:solidFill>
              </a:rPr>
              <a:t>Lo Spirito è come la colomba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olo 1"/>
          <p:cNvSpPr>
            <a:spLocks noGrp="1"/>
          </p:cNvSpPr>
          <p:nvPr>
            <p:ph type="title"/>
          </p:nvPr>
        </p:nvSpPr>
        <p:spPr>
          <a:xfrm>
            <a:off x="755650" y="1052513"/>
            <a:ext cx="3251200" cy="3873500"/>
          </a:xfrm>
        </p:spPr>
        <p:txBody>
          <a:bodyPr/>
          <a:lstStyle/>
          <a:p>
            <a:pPr eaLnBrk="1" hangingPunct="1"/>
            <a:r>
              <a:rPr lang="it-IT" sz="3600" smtClean="0">
                <a:solidFill>
                  <a:schemeClr val="bg1"/>
                </a:solidFill>
              </a:rPr>
              <a:t>La colomba porta il messaggio salvifico di Dio;</a:t>
            </a:r>
            <a:br>
              <a:rPr lang="it-IT" sz="3600" smtClean="0">
                <a:solidFill>
                  <a:schemeClr val="bg1"/>
                </a:solidFill>
              </a:rPr>
            </a:br>
            <a:r>
              <a:rPr lang="it-IT" sz="3600" smtClean="0">
                <a:solidFill>
                  <a:schemeClr val="bg1"/>
                </a:solidFill>
              </a:rPr>
              <a:t>richiama alla pace, alla bellezza e all’amore.</a:t>
            </a:r>
          </a:p>
        </p:txBody>
      </p:sp>
      <p:pic>
        <p:nvPicPr>
          <p:cNvPr id="70659" name="Picture 2" descr="http://www.gayatriforum.org/phpBB3/download/file.php?id=26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1975" y="2276475"/>
            <a:ext cx="47720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http://www.casaolivo.com/sbr3/wp-content/uploads/2009/08/edenpics-com_004-027-mare-in-tempesta-con-onde-che-sbattono-sugli-scogli-francia-bretagne-finiste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mtClean="0">
                <a:solidFill>
                  <a:schemeClr val="bg1"/>
                </a:solidFill>
              </a:rPr>
              <a:t>Lo Spirito </a:t>
            </a:r>
            <a:r>
              <a:rPr lang="it-IT" smtClean="0"/>
              <a:t>è come il vento</a:t>
            </a:r>
          </a:p>
        </p:txBody>
      </p:sp>
      <p:sp>
        <p:nvSpPr>
          <p:cNvPr id="71684" name="Sottotitolo 3"/>
          <p:cNvSpPr txBox="1">
            <a:spLocks/>
          </p:cNvSpPr>
          <p:nvPr/>
        </p:nvSpPr>
        <p:spPr bwMode="auto">
          <a:xfrm>
            <a:off x="3419475" y="5013325"/>
            <a:ext cx="54006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it-IT" sz="3200" smtClean="0">
                <a:solidFill>
                  <a:srgbClr val="FFFFFF"/>
                </a:solidFill>
                <a:latin typeface="Calibri" pitchFamily="34" charset="0"/>
                <a:cs typeface="Arial" charset="0"/>
              </a:rPr>
              <a:t>Purifica l’aria, ossigena l’acqua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download.kataweb.it/mediaweb/image/brand_ilpiccolo/2008/03/07/1204913468161_boraa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59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395288" y="981075"/>
            <a:ext cx="3467100" cy="32258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it-IT" sz="4000" dirty="0" smtClean="0">
                <a:solidFill>
                  <a:schemeClr val="bg1"/>
                </a:solidFill>
                <a:ea typeface="+mn-ea"/>
                <a:cs typeface="+mn-cs"/>
              </a:rPr>
              <a:t>Il vento arriva all’improvviso e rovescia ciò che non è solido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3313" y="0"/>
            <a:ext cx="10247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olo 1"/>
          <p:cNvSpPr>
            <a:spLocks noGrp="1"/>
          </p:cNvSpPr>
          <p:nvPr>
            <p:ph type="title"/>
          </p:nvPr>
        </p:nvSpPr>
        <p:spPr>
          <a:xfrm>
            <a:off x="250825" y="4076700"/>
            <a:ext cx="4033838" cy="2592388"/>
          </a:xfrm>
        </p:spPr>
        <p:txBody>
          <a:bodyPr/>
          <a:lstStyle/>
          <a:p>
            <a:pPr eaLnBrk="1" hangingPunct="1">
              <a:defRPr/>
            </a:pPr>
            <a:r>
              <a:rPr lang="it-IT" sz="3600" smtClean="0"/>
              <a:t>Il vento scompiglia quello che hai messo a posto con tanta cura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http://www.telediocesi.it/wp-content/uploads/2010/02/ven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5435600" y="260350"/>
            <a:ext cx="3467100" cy="322738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it-IT" sz="4000" dirty="0" smtClean="0">
                <a:ea typeface="+mn-ea"/>
                <a:cs typeface="+mn-cs"/>
              </a:rPr>
              <a:t>Il vento: ascoltalo bene … osservalo bene</a:t>
            </a:r>
            <a:endParaRPr lang="it-IT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534400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  <a:cs typeface="Times New Roman" pitchFamily="18" charset="0"/>
              </a:rPr>
              <a:t>I Padri della Chiesa  parlando della Trinità definiscono lo Spirito come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  <a:cs typeface="Times New Roman" pitchFamily="18" charset="0"/>
              </a:rPr>
              <a:t>una “relazione” che diventa concreta, che si personifica, e si chiama AMORE.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  <a:cs typeface="Times New Roman" pitchFamily="18" charset="0"/>
              </a:rPr>
              <a:t>Essi dicono che all’interno della Trinità il Padre è l’Amante, il Figlio è l’Amato, lo Spirito Santo è l’Amore.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  <a:cs typeface="Times New Roman" pitchFamily="18" charset="0"/>
              </a:rPr>
              <a:t>Lo Spirito Santo sarebbe la relazione d’amore tra il Padre e il Figlio e tra il Figlio e il Padre, che diventa Persona. E’ Lui che offre la possibilità di amare e di ricevere l’Amore di Dio, quando si fa “ospite del cuore umano”.</a:t>
            </a:r>
            <a:endParaRPr lang="it-IT" smtClean="0">
              <a:solidFill>
                <a:srgbClr val="FFFFFF"/>
              </a:solidFill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657600" y="5715000"/>
            <a:ext cx="49530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Lo Spirito come AMORE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80772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800" smtClean="0">
                <a:solidFill>
                  <a:srgbClr val="FFFFFF"/>
                </a:solidFill>
                <a:cs typeface="Times New Roman" pitchFamily="18" charset="0"/>
              </a:rPr>
              <a:t>Lo Spirito Santo appare come il “dono” promesso da Gesù ai suoi discepoli, dopo la sua morte,                             il dono-Persona con dei compiti specifici, di guidare, consolare, sostenere, convincere, vivificare, …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800" smtClean="0">
                <a:solidFill>
                  <a:srgbClr val="FFFFFF"/>
                </a:solidFill>
                <a:cs typeface="Times New Roman" pitchFamily="18" charset="0"/>
              </a:rPr>
              <a:t>Infatti nel Credo diciamo : “che è Signore e dà la vita …”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5486400" y="4800600"/>
            <a:ext cx="3429000" cy="1938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dono promesso da Gesù</a:t>
            </a:r>
          </a:p>
        </p:txBody>
      </p:sp>
      <p:sp>
        <p:nvSpPr>
          <p:cNvPr id="75780" name="CasellaDiTesto 3"/>
          <p:cNvSpPr txBox="1">
            <a:spLocks noChangeArrowheads="1"/>
          </p:cNvSpPr>
          <p:nvPr/>
        </p:nvSpPr>
        <p:spPr bwMode="auto">
          <a:xfrm rot="20988586">
            <a:off x="395288" y="3573463"/>
            <a:ext cx="4464050" cy="2246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000" i="1" dirty="0">
                <a:solidFill>
                  <a:srgbClr val="000514"/>
                </a:solidFill>
                <a:latin typeface="Arial" charset="0"/>
              </a:rPr>
              <a:t>“Quando verrà lo Spirito di verità, egli vi guiderà alla verità tutta intera, perché non parlerà da sé, ma dirà tutto ciò che avrà udito e vi annunzierà le cose future. Egli mi glorificherà, perché prenderà del mio e ve l’annunzierà”.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68680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I credenti confessano un Dio Unico in Tre distinte Persone.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Nel Credo, vengono specificate le Persone  Divine in cui si crede, con i propri attributi e la propria missione.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Quando i credenti affermano di credere nello SPIRITO SANTO, dicono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i="1" smtClean="0">
                <a:solidFill>
                  <a:srgbClr val="FFFFFF"/>
                </a:solidFill>
                <a:cs typeface="Times New Roman" pitchFamily="18" charset="0"/>
              </a:rPr>
              <a:t>“che è Signore e dà la vita, e procede dal Padre e dal Figlio. Con il Padre e il Figlio è adorato e glorificato e ha parlato per mezzo dei profeti.”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mtClean="0">
              <a:solidFill>
                <a:srgbClr val="FFFFFF"/>
              </a:solidFill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4114800" y="4572000"/>
            <a:ext cx="5029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La Persona dello  Spirito Santo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152400" y="304800"/>
            <a:ext cx="86106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Dello Spirito si dice che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- è una Persona divina come le altre Persone,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- della stessa sostanza,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- una Persona invisibile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- con una missione specifica: comunicare la vita, essere adorato e glorificato e mediare una relazione.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000" smtClean="0">
              <a:solidFill>
                <a:srgbClr val="FFFFFF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z="2000" smtClean="0">
              <a:solidFill>
                <a:srgbClr val="FFFFFF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4953000" y="5029200"/>
            <a:ext cx="4038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Conosciamo lo Spirito dalla missione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50825" y="620713"/>
            <a:ext cx="84582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Gesù ha utilizzato delle immagini e degli appellativi per rivelarci lo Spirito Santo,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ha parlato del fuoco, dell’acqua e del vento, di realtà che esprimono calore, vita, movimento e che non hanno consistenza materiale, non si possono toccare  e trattenere. </a:t>
            </a: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4038600" y="5105400"/>
            <a:ext cx="4876800" cy="10779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3200" smtClean="0">
                <a:solidFill>
                  <a:srgbClr val="FFFFFF"/>
                </a:solidFill>
              </a:rPr>
              <a:t>La rivelazione dello Spirito Santo attraverso i simboli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3"/>
          <p:cNvSpPr txBox="1">
            <a:spLocks noChangeArrowheads="1"/>
          </p:cNvSpPr>
          <p:nvPr/>
        </p:nvSpPr>
        <p:spPr bwMode="auto">
          <a:xfrm>
            <a:off x="250825" y="765175"/>
            <a:ext cx="85344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z="2000" smtClean="0">
                <a:solidFill>
                  <a:srgbClr val="FFFFFF"/>
                </a:solidFill>
                <a:cs typeface="Times New Roman" pitchFamily="18" charset="0"/>
              </a:rPr>
              <a:t>Lo Spirito è una realtà divina invisibile della quale si può sentire la presenza, vedere gli effetti, avvertire l’esigenza e il bisogno, constatare i frutti e i doni che porta con sé, senza però poter definire un Volto come per il Figlio.</a:t>
            </a:r>
          </a:p>
        </p:txBody>
      </p:sp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4038600" y="4876800"/>
            <a:ext cx="48006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Lo Spirito Santo: realtà divina invisibile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876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it-IT" smtClean="0">
              <a:solidFill>
                <a:srgbClr val="FFFFFF"/>
              </a:solidFill>
            </a:endParaRP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152400" y="304800"/>
            <a:ext cx="868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250825" y="188913"/>
            <a:ext cx="8713788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>
                <a:solidFill>
                  <a:srgbClr val="FFFFFF"/>
                </a:solidFill>
                <a:cs typeface="Times New Roman" pitchFamily="18" charset="0"/>
              </a:rPr>
              <a:t>Gli appellativi  con cui lo Spirito viene chiamato sono: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“</a:t>
            </a:r>
            <a:r>
              <a:rPr lang="it-IT" b="1" dirty="0" err="1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Paraclito</a:t>
            </a:r>
            <a:r>
              <a:rPr lang="it-IT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” </a:t>
            </a:r>
            <a:r>
              <a:rPr lang="it-IT" dirty="0">
                <a:solidFill>
                  <a:srgbClr val="FFFFFF"/>
                </a:solidFill>
                <a:cs typeface="Times New Roman" pitchFamily="18" charset="0"/>
              </a:rPr>
              <a:t>tradotto come Consolatore e Avvocato, Colui che si fa vicino,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“Spirito di Verità”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>
                <a:solidFill>
                  <a:srgbClr val="FFFFFF"/>
                </a:solidFill>
                <a:cs typeface="Times New Roman" pitchFamily="18" charset="0"/>
              </a:rPr>
              <a:t>“</a:t>
            </a:r>
            <a:r>
              <a:rPr lang="it-IT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Spirito Santo”.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it-IT" b="1" dirty="0">
              <a:solidFill>
                <a:srgbClr val="0099CC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>
                <a:solidFill>
                  <a:srgbClr val="FFFFFF"/>
                </a:solidFill>
                <a:cs typeface="Times New Roman" pitchFamily="18" charset="0"/>
              </a:rPr>
              <a:t>Ci sono altri simboli provenienti dalla tradizione biblica cristiana per parlare dello Spirito Santo</a:t>
            </a:r>
          </a:p>
        </p:txBody>
      </p:sp>
      <p:sp>
        <p:nvSpPr>
          <p:cNvPr id="63493" name="Text Box 6"/>
          <p:cNvSpPr txBox="1">
            <a:spLocks noChangeArrowheads="1"/>
          </p:cNvSpPr>
          <p:nvPr/>
        </p:nvSpPr>
        <p:spPr bwMode="auto">
          <a:xfrm>
            <a:off x="5334000" y="4724400"/>
            <a:ext cx="35814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Appellativi e immagini dello Spirito Santo nella tradizione cristiana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6106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L’olio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 esprime l’azione della santificazione dello Spirito Santo e la sua forza di “mandare” “inviare” per compiere un progetto. Gesù è l’unto, l’inviato, e in Lui i credenti vengono unti, </a:t>
            </a:r>
            <a:r>
              <a:rPr lang="it-IT" sz="2000" dirty="0" err="1">
                <a:solidFill>
                  <a:srgbClr val="FFFFFF"/>
                </a:solidFill>
                <a:cs typeface="Times New Roman" pitchFamily="18" charset="0"/>
              </a:rPr>
              <a:t>crismati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, inviati,  consacrati,  ricevono cioè  uno stato di  vita, un mandato per una missione come Lui.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La nube e la luce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, esprimono la trascendenza e il mistero della Presenza della Persona dello Spirito Santo, il suo essere un Dio nascosto e presente e salvatore. </a:t>
            </a:r>
          </a:p>
          <a:p>
            <a:pPr algn="just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000" b="1" dirty="0">
                <a:solidFill>
                  <a:srgbClr val="0099CC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Il sigillo </a:t>
            </a:r>
            <a:r>
              <a:rPr lang="it-IT" sz="2000" dirty="0">
                <a:solidFill>
                  <a:srgbClr val="FFFFFF"/>
                </a:solidFill>
                <a:cs typeface="Times New Roman" pitchFamily="18" charset="0"/>
              </a:rPr>
              <a:t>indica l’effetto indelebile dello Spirito che invia e consacra il credente per una missione. </a:t>
            </a:r>
          </a:p>
        </p:txBody>
      </p:sp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4114800" y="4876800"/>
            <a:ext cx="4876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it-IT" smtClean="0">
                <a:solidFill>
                  <a:srgbClr val="FFFFFF"/>
                </a:solidFill>
              </a:rPr>
              <a:t>L’olio, la nube, la luce e il sigillo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farm4.static.flickr.com/3646/3616301384_4c869cb6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775" y="0"/>
            <a:ext cx="10328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>
                <a:solidFill>
                  <a:schemeClr val="bg1"/>
                </a:solidFill>
              </a:rPr>
              <a:t>Lo Spirito è come il fuoco</a:t>
            </a:r>
          </a:p>
        </p:txBody>
      </p:sp>
      <p:sp>
        <p:nvSpPr>
          <p:cNvPr id="65540" name="Sottotitolo 3"/>
          <p:cNvSpPr txBox="1">
            <a:spLocks/>
          </p:cNvSpPr>
          <p:nvPr/>
        </p:nvSpPr>
        <p:spPr bwMode="auto">
          <a:xfrm>
            <a:off x="2484438" y="5589588"/>
            <a:ext cx="39592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it-IT" sz="3200" smtClean="0">
                <a:solidFill>
                  <a:srgbClr val="FFFFFF"/>
                </a:solidFill>
                <a:cs typeface="Arial" charset="0"/>
              </a:rPr>
              <a:t>Prima di tutto illumina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olo 1"/>
          <p:cNvSpPr>
            <a:spLocks noGrp="1"/>
          </p:cNvSpPr>
          <p:nvPr>
            <p:ph type="title"/>
          </p:nvPr>
        </p:nvSpPr>
        <p:spPr>
          <a:xfrm>
            <a:off x="539750" y="692150"/>
            <a:ext cx="3683000" cy="5314950"/>
          </a:xfrm>
        </p:spPr>
        <p:txBody>
          <a:bodyPr/>
          <a:lstStyle/>
          <a:p>
            <a:pPr eaLnBrk="1" hangingPunct="1"/>
            <a:r>
              <a:rPr lang="it-IT" smtClean="0">
                <a:solidFill>
                  <a:schemeClr val="bg1"/>
                </a:solidFill>
              </a:rPr>
              <a:t>Il fuoco fonde</a:t>
            </a:r>
            <a:br>
              <a:rPr lang="it-IT" smtClean="0">
                <a:solidFill>
                  <a:schemeClr val="bg1"/>
                </a:solidFill>
              </a:rPr>
            </a:br>
            <a:r>
              <a:rPr lang="it-IT" smtClean="0">
                <a:solidFill>
                  <a:schemeClr val="bg1"/>
                </a:solidFill>
              </a:rPr>
              <a:t>i metalli</a:t>
            </a:r>
            <a:br>
              <a:rPr lang="it-IT" smtClean="0">
                <a:solidFill>
                  <a:schemeClr val="bg1"/>
                </a:solidFill>
              </a:rPr>
            </a:br>
            <a:r>
              <a:rPr lang="it-IT" smtClean="0">
                <a:solidFill>
                  <a:schemeClr val="bg1"/>
                </a:solidFill>
              </a:rPr>
              <a:t>Vince ogni resistenza</a:t>
            </a:r>
          </a:p>
        </p:txBody>
      </p:sp>
      <p:pic>
        <p:nvPicPr>
          <p:cNvPr id="6656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3"/>
            <a:ext cx="457200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it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i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Flusso">
  <a:themeElements>
    <a:clrScheme name="Flusso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Flusso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lusso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lusso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lusso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nozi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779</Words>
  <Application>Microsoft Office PowerPoint</Application>
  <PresentationFormat>Presentazione su schermo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Titoli diapositive</vt:lpstr>
      </vt:variant>
      <vt:variant>
        <vt:i4>19</vt:i4>
      </vt:variant>
    </vt:vector>
  </HeadingPairs>
  <TitlesOfParts>
    <vt:vector size="23" baseType="lpstr">
      <vt:lpstr>Tema di Office</vt:lpstr>
      <vt:lpstr>Mito</vt:lpstr>
      <vt:lpstr>1_Flusso</vt:lpstr>
      <vt:lpstr>1_Tema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Lo Spirito è come il fuoco</vt:lpstr>
      <vt:lpstr>Il fuoco fonde i metalli Vince ogni resistenza</vt:lpstr>
      <vt:lpstr>Il fuoco dà coraggio e forza</vt:lpstr>
      <vt:lpstr>Diapositiva 11</vt:lpstr>
      <vt:lpstr>Lo Spirito è come la colomba</vt:lpstr>
      <vt:lpstr>La colomba porta il messaggio salvifico di Dio; richiama alla pace, alla bellezza e all’amore.</vt:lpstr>
      <vt:lpstr>Lo Spirito è come il vento</vt:lpstr>
      <vt:lpstr>Il vento arriva all’improvviso e rovescia ciò che non è solido</vt:lpstr>
      <vt:lpstr>Il vento scompiglia quello che hai messo a posto con tanta cura</vt:lpstr>
      <vt:lpstr>Il vento: ascoltalo bene … osservalo bene</vt:lpstr>
      <vt:lpstr>Diapositiva 18</vt:lpstr>
      <vt:lpstr>Diapositiva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Sandra</cp:lastModifiedBy>
  <cp:revision>1</cp:revision>
  <dcterms:created xsi:type="dcterms:W3CDTF">2012-11-21T09:57:13Z</dcterms:created>
  <dcterms:modified xsi:type="dcterms:W3CDTF">2012-11-21T10:09:42Z</dcterms:modified>
</cp:coreProperties>
</file>